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5" r:id="rId3"/>
    <p:sldId id="289" r:id="rId4"/>
    <p:sldId id="293" r:id="rId5"/>
    <p:sldId id="291" r:id="rId6"/>
    <p:sldId id="276" r:id="rId7"/>
    <p:sldId id="277" r:id="rId8"/>
    <p:sldId id="278" r:id="rId9"/>
    <p:sldId id="284" r:id="rId10"/>
    <p:sldId id="288" r:id="rId11"/>
    <p:sldId id="294" r:id="rId12"/>
    <p:sldId id="280" r:id="rId13"/>
    <p:sldId id="279" r:id="rId14"/>
    <p:sldId id="281" r:id="rId15"/>
    <p:sldId id="283" r:id="rId16"/>
    <p:sldId id="285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6F5F547-5EA4-47B4-ADF9-B0087B014D0B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0FE8462-0DF9-42B9-9328-D988B87EE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4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2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5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9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8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1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3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2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2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6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E8462-0DF9-42B9-9328-D988B87EE5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36DF-AFC7-49A0-88A2-6276DA2940DE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AB1E-4E5D-4B01-80DD-6CF97491062C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B7A-2E4F-4174-89FA-1A1DE0D8BD37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A7C8-772F-4E91-A617-4CB3CA05D80C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1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B101-6873-4FB0-9312-233DA498E36F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FD64-0B3F-4F05-B73C-63601C7C8842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A002-E470-4FE4-9D55-97CEE0AF75F4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E079-0B63-478E-954C-04B59104579E}" type="datetime1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FCC-2102-48E2-BA55-60DC516F4247}" type="datetime1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74F6-7D53-448E-9CA2-A7E7C1D29EB2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B193-E0E1-4C27-B422-7577632741EC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0927-F19F-4919-A685-C28B622AD8AA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874F-46B8-4E73-92CF-29522A667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2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Priests Retirement Planning Seminar</a:t>
            </a:r>
            <a:br>
              <a:rPr lang="en-US" b="1" dirty="0"/>
            </a:br>
            <a:r>
              <a:rPr lang="en-US" sz="2400" b="1" dirty="0"/>
              <a:t>Diocese of Erie	November 12, 2020		Dr. Gerry Tobin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953175"/>
            <a:ext cx="10515600" cy="4288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b="1" dirty="0"/>
              <a:t>Growing Old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(It beats the alternative!)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Psychological and Spiritual Aspects of Retirement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dirty="0"/>
          </a:p>
        </p:txBody>
      </p:sp>
      <p:pic>
        <p:nvPicPr>
          <p:cNvPr id="12" name="Picture 2" descr="Aging parents may need their adult kids' help: legally, financially,  emotional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55" y="3455846"/>
            <a:ext cx="3927689" cy="22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7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/>
              <a:t>Four phases of second-half of life development</a:t>
            </a:r>
            <a:br>
              <a:rPr lang="en-US" sz="4000" dirty="0"/>
            </a:br>
            <a:r>
              <a:rPr lang="en-US" sz="2000" dirty="0"/>
              <a:t>G. Cohen, MD, PhD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666" y="1561649"/>
            <a:ext cx="10515600" cy="477736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800" b="1" dirty="0"/>
              <a:t>Ages 30                    40                    50                    60                    70                    80                    90                    100+   </a:t>
            </a:r>
          </a:p>
          <a:p>
            <a:pPr marL="0" indent="0">
              <a:buNone/>
            </a:pPr>
            <a:r>
              <a:rPr lang="en-US" sz="1800" b="1" dirty="0"/>
              <a:t>	I. Midlife </a:t>
            </a:r>
            <a:r>
              <a:rPr lang="en-US" sz="1800" b="1" dirty="0" err="1"/>
              <a:t>reevalaution</a:t>
            </a:r>
            <a:r>
              <a:rPr lang="en-US" sz="1800" b="1" dirty="0"/>
              <a:t> - QUEST  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dirty="0"/>
              <a:t>Quest rather than crisis – what do we want to do with our lives?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dirty="0"/>
              <a:t>Less impulsive, more thoughtful, stronger sense of our self, mortality.</a:t>
            </a:r>
          </a:p>
          <a:p>
            <a:pPr marL="0" indent="0">
              <a:buNone/>
            </a:pPr>
            <a:r>
              <a:rPr lang="en-US" sz="1800" dirty="0"/>
              <a:t>				</a:t>
            </a:r>
            <a:r>
              <a:rPr lang="en-US" sz="1800" b="1" dirty="0"/>
              <a:t>II. Liberation – ZEST</a:t>
            </a:r>
          </a:p>
          <a:p>
            <a:pPr marL="0" indent="0">
              <a:buNone/>
            </a:pPr>
            <a:r>
              <a:rPr lang="en-US" sz="1800" b="1" dirty="0"/>
              <a:t>				</a:t>
            </a:r>
            <a:r>
              <a:rPr lang="en-US" sz="1800" dirty="0"/>
              <a:t>If not now, when? greater freedom to speak </a:t>
            </a:r>
          </a:p>
          <a:p>
            <a:pPr marL="0" indent="0">
              <a:buNone/>
            </a:pPr>
            <a:r>
              <a:rPr lang="en-US" sz="1800" b="1" dirty="0"/>
              <a:t>				</a:t>
            </a:r>
            <a:r>
              <a:rPr lang="en-US" sz="1800" dirty="0"/>
              <a:t>one’s mind – what can they do to me?</a:t>
            </a:r>
          </a:p>
          <a:p>
            <a:pPr marL="0" indent="0">
              <a:buNone/>
            </a:pPr>
            <a:r>
              <a:rPr lang="en-US" sz="1800" dirty="0"/>
              <a:t>					        </a:t>
            </a:r>
            <a:r>
              <a:rPr lang="en-US" sz="1800" b="1" dirty="0"/>
              <a:t>III. Summing up – Meaning</a:t>
            </a:r>
          </a:p>
          <a:p>
            <a:pPr marL="0" indent="0">
              <a:buNone/>
            </a:pPr>
            <a:r>
              <a:rPr lang="en-US" sz="1800" b="1" dirty="0"/>
              <a:t>					        </a:t>
            </a:r>
            <a:r>
              <a:rPr lang="en-US" sz="1800" dirty="0"/>
              <a:t>Desire to share wisdom, your story,</a:t>
            </a:r>
          </a:p>
          <a:p>
            <a:pPr marL="0" indent="0">
              <a:buNone/>
            </a:pPr>
            <a:r>
              <a:rPr lang="en-US" sz="1800" dirty="0"/>
              <a:t>					        find meaning.  Keepers of the culture.</a:t>
            </a:r>
          </a:p>
          <a:p>
            <a:pPr marL="0" indent="0">
              <a:buNone/>
            </a:pPr>
            <a:r>
              <a:rPr lang="en-US" sz="1800" dirty="0"/>
              <a:t>								</a:t>
            </a:r>
            <a:r>
              <a:rPr lang="en-US" sz="1800" b="1" dirty="0"/>
              <a:t>IV. Encore - Mellowing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</a:t>
            </a:r>
            <a:r>
              <a:rPr lang="en-US" sz="1800" dirty="0">
                <a:solidFill>
                  <a:schemeClr val="tx1"/>
                </a:solidFill>
                <a:cs typeface="Times New Roman" panose="02020603050405020304" pitchFamily="18" charset="0"/>
              </a:rPr>
              <a:t>Vitality of spirit – affirms life well-lived.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75360" y="2026508"/>
            <a:ext cx="1024128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41157" y="2384846"/>
            <a:ext cx="4040659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7966" y="3179798"/>
            <a:ext cx="2380737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24839" y="4679086"/>
            <a:ext cx="2380737" cy="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241962" y="5705026"/>
            <a:ext cx="3100304" cy="16160"/>
          </a:xfrm>
          <a:prstGeom prst="line">
            <a:avLst/>
          </a:prstGeom>
          <a:ln w="539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7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Know Thyself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“Knowing others is intelligence, knowing yourself is true wisdom.”</a:t>
            </a:r>
          </a:p>
          <a:p>
            <a:pPr marL="0" indent="0">
              <a:buNone/>
            </a:pPr>
            <a:r>
              <a:rPr lang="en-US" sz="1600" dirty="0"/>
              <a:t>										</a:t>
            </a:r>
            <a:r>
              <a:rPr lang="en-US" sz="2000" dirty="0"/>
              <a:t>Lao Tzu</a:t>
            </a:r>
          </a:p>
          <a:p>
            <a:pPr marL="0" indent="0">
              <a:buNone/>
            </a:pPr>
            <a:r>
              <a:rPr lang="en-US" dirty="0"/>
              <a:t>Richard Rohr, </a:t>
            </a:r>
            <a:r>
              <a:rPr lang="en-US" u="sng" dirty="0"/>
              <a:t>Falling Upward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The first half of our lives is spent doing, influencing, establishing 	an 	identity, being who we think we are supposed to be (the Quest).</a:t>
            </a:r>
          </a:p>
          <a:p>
            <a:pPr marL="0" indent="0">
              <a:buNone/>
            </a:pPr>
            <a:r>
              <a:rPr lang="en-US" sz="2400" dirty="0"/>
              <a:t>	Aquinas looked back at all he accomplished and declared it was all straw!</a:t>
            </a:r>
          </a:p>
          <a:p>
            <a:pPr marL="0" indent="0">
              <a:buNone/>
            </a:pPr>
            <a:r>
              <a:rPr lang="en-US" sz="2400" dirty="0"/>
              <a:t>	The second half of life (Zest, Meaning, and Mellowing) invites us to let go, to 	simply be (which for action oriented people is not so simple)  - sometimes it 	is age, illness, age and illness, failure, declining memory that </a:t>
            </a:r>
            <a:r>
              <a:rPr lang="en-US" sz="2400" b="1" dirty="0"/>
              <a:t>invite</a:t>
            </a:r>
            <a:r>
              <a:rPr lang="en-US" sz="2400" dirty="0"/>
              <a:t> us, 	perhaps unbidden, to know and experience ourselves as profoundly loved.</a:t>
            </a:r>
          </a:p>
          <a:p>
            <a:pPr marL="0" indent="0">
              <a:buNone/>
            </a:pPr>
            <a:r>
              <a:rPr lang="en-US" sz="2400" dirty="0"/>
              <a:t>	Augustine said, “God is more intimate to me than I am to myself.”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5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What you can do for yourself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Genes account for 25% of longevity; the other 75% is lifestyle choices.</a:t>
            </a:r>
          </a:p>
          <a:p>
            <a:pPr marL="0" indent="0">
              <a:buNone/>
            </a:pPr>
            <a:r>
              <a:rPr lang="en-US" dirty="0"/>
              <a:t>	Therefore, you have influence over your health!</a:t>
            </a:r>
          </a:p>
          <a:p>
            <a:pPr marL="0" indent="0">
              <a:buNone/>
            </a:pPr>
            <a:r>
              <a:rPr lang="en-US" dirty="0"/>
              <a:t>	Cognitive and physical loss is reduced by early intervention.</a:t>
            </a:r>
          </a:p>
          <a:p>
            <a:pPr marL="0" indent="0">
              <a:buNone/>
            </a:pPr>
            <a:r>
              <a:rPr lang="en-US" dirty="0"/>
              <a:t>		Exercise. - the most crucial variable that predicts longevity.</a:t>
            </a:r>
          </a:p>
          <a:p>
            <a:pPr marL="0" indent="0">
              <a:buNone/>
            </a:pPr>
            <a:r>
              <a:rPr lang="en-US" dirty="0"/>
              <a:t>		Watch your diet.</a:t>
            </a:r>
          </a:p>
          <a:p>
            <a:pPr marL="0" indent="0">
              <a:buNone/>
            </a:pPr>
            <a:r>
              <a:rPr lang="en-US" dirty="0"/>
              <a:t>		Remain active in ministry as best you can.</a:t>
            </a:r>
          </a:p>
          <a:p>
            <a:pPr marL="0" indent="0">
              <a:buNone/>
            </a:pPr>
            <a:r>
              <a:rPr lang="en-US" dirty="0"/>
              <a:t>		Keep learning. Stay curious.</a:t>
            </a:r>
          </a:p>
          <a:p>
            <a:pPr marL="0" indent="0">
              <a:buNone/>
            </a:pPr>
            <a:r>
              <a:rPr lang="en-US" dirty="0"/>
              <a:t>		Maintain friendships.  Avoid isolation.</a:t>
            </a:r>
          </a:p>
          <a:p>
            <a:pPr marL="0" indent="0">
              <a:buNone/>
            </a:pPr>
            <a:r>
              <a:rPr lang="en-US" dirty="0"/>
              <a:t>		Pray and meditate – alone and with others.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1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Some good news!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Generally, Catholic priests, monks, religious women and brothers live longer, healthier, more active lives with less pain, anxiety, and depression than their peers in the general population.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Vatican tamps down clamor over Benedict's new celibacy book - ABC 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41" y="3484526"/>
            <a:ext cx="4456573" cy="25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9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Gratitude</a:t>
            </a:r>
            <a:r>
              <a:rPr lang="en-US" dirty="0" err="1">
                <a:sym typeface="Wingdings" panose="05000000000000000000" pitchFamily="2" charset="2"/>
              </a:rPr>
              <a:t>HappinessHoliness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Holiness comes wrapped in the ordinary.</a:t>
            </a:r>
          </a:p>
          <a:p>
            <a:pPr marL="0" indent="0">
              <a:buNone/>
            </a:pPr>
            <a:r>
              <a:rPr lang="en-US" dirty="0"/>
              <a:t>Happiness does not bring gratitude, rather gratitude for the ordinary results in happiness and brings us to holiness </a:t>
            </a:r>
          </a:p>
          <a:p>
            <a:pPr marL="0" indent="0">
              <a:buNone/>
            </a:pPr>
            <a:r>
              <a:rPr lang="en-US" dirty="0"/>
              <a:t>Aging is humbling (sometimes humiliating) –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An Attitude of Gratitude Will Lower Your Stress - Pastor Rick's Daily H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54" y="3669957"/>
            <a:ext cx="5822092" cy="23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7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July 31: St. Ignatius Loyola Feast Day – Take Lord, Receive | And There  Came a Day...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819"/>
            <a:ext cx="5432772" cy="62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day, November 11, we mark the day of... - Mercy Education System of the  Americas | 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7" y="54512"/>
            <a:ext cx="6234972" cy="61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One Last Wish…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George Carlin “On Aging”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400" dirty="0"/>
              <a:t>Thank you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1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“Blest are your ears because they hear.” </a:t>
            </a:r>
            <a:r>
              <a:rPr lang="en-US" sz="2400" dirty="0"/>
              <a:t>Mt.13:16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571" y="1944871"/>
            <a:ext cx="2368535" cy="38488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253" y="1944871"/>
            <a:ext cx="2462997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What is 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Currently, 60,000 centenarians in the U.S.</a:t>
            </a:r>
          </a:p>
          <a:p>
            <a:r>
              <a:rPr lang="en-US" dirty="0"/>
              <a:t>By 2050, there may be at least 800,000 American centenarians!</a:t>
            </a:r>
          </a:p>
          <a:p>
            <a:r>
              <a:rPr lang="en-US" dirty="0"/>
              <a:t>Chronologically:</a:t>
            </a:r>
          </a:p>
          <a:p>
            <a:pPr lvl="1"/>
            <a:r>
              <a:rPr lang="en-US" dirty="0"/>
              <a:t>Young old age: 60-75</a:t>
            </a:r>
          </a:p>
          <a:p>
            <a:pPr lvl="1"/>
            <a:r>
              <a:rPr lang="en-US" dirty="0"/>
              <a:t>Old </a:t>
            </a:r>
            <a:r>
              <a:rPr lang="en-US" dirty="0" err="1"/>
              <a:t>old</a:t>
            </a:r>
            <a:r>
              <a:rPr lang="en-US" dirty="0"/>
              <a:t> age (75-85)</a:t>
            </a:r>
          </a:p>
          <a:p>
            <a:pPr lvl="1"/>
            <a:r>
              <a:rPr lang="en-US" dirty="0"/>
              <a:t>Oldest old age(&gt;85) – fastest growing segment of the population!</a:t>
            </a:r>
          </a:p>
          <a:p>
            <a:pPr lvl="1"/>
            <a:endParaRPr lang="en-US" dirty="0"/>
          </a:p>
          <a:p>
            <a:r>
              <a:rPr lang="en-US" dirty="0"/>
              <a:t>Your </a:t>
            </a:r>
            <a:r>
              <a:rPr lang="en-US" u="sng" dirty="0"/>
              <a:t>chronological</a:t>
            </a:r>
            <a:r>
              <a:rPr lang="en-US" dirty="0"/>
              <a:t> age is the number of years you’ve alive</a:t>
            </a:r>
          </a:p>
          <a:p>
            <a:r>
              <a:rPr lang="en-US" dirty="0"/>
              <a:t>Your </a:t>
            </a:r>
            <a:r>
              <a:rPr lang="en-US" u="sng" dirty="0"/>
              <a:t>biological</a:t>
            </a:r>
            <a:r>
              <a:rPr lang="en-US" dirty="0"/>
              <a:t> age is how old your body seems, but, no worry…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27++ Funny Memes About Old Age - Factory Meme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7" y="215097"/>
            <a:ext cx="5087465" cy="587466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eriatric Medicine Cartoons and Comics - funny pictures from Cartoon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70" y="215097"/>
            <a:ext cx="5647634" cy="5832827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6944" y="2249424"/>
            <a:ext cx="105611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383843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Health is the single largest factor affecting physical and mental states over time!</a:t>
            </a:r>
          </a:p>
          <a:p>
            <a:endParaRPr lang="en-US" dirty="0"/>
          </a:p>
          <a:p>
            <a:r>
              <a:rPr lang="en-US" dirty="0"/>
              <a:t>Most older adults rate their health as good</a:t>
            </a:r>
          </a:p>
          <a:p>
            <a:r>
              <a:rPr lang="en-US" dirty="0"/>
              <a:t>Despite any experiences with disease and disability, elders are mostly emotionally quite resilient</a:t>
            </a:r>
          </a:p>
          <a:p>
            <a:r>
              <a:rPr lang="en-US" dirty="0"/>
              <a:t>Loss of balance associated with higher risks of falling (Tai Chi, golf)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6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Aging increases the risk of death!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In the Western culture, old age is seen as a disease.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experience gradual bodily decline – </a:t>
            </a:r>
          </a:p>
          <a:p>
            <a:r>
              <a:rPr lang="en-US" dirty="0"/>
              <a:t>we don’t have the same energy – everything takes a little longer</a:t>
            </a:r>
          </a:p>
          <a:p>
            <a:r>
              <a:rPr lang="en-US" dirty="0"/>
              <a:t>loss of visual acuity</a:t>
            </a:r>
          </a:p>
          <a:p>
            <a:r>
              <a:rPr lang="en-US" dirty="0"/>
              <a:t>loss of hearing acuity, </a:t>
            </a:r>
          </a:p>
          <a:p>
            <a:r>
              <a:rPr lang="en-US" dirty="0"/>
              <a:t>our memory for words and names (and what was I looking for?) begins to fail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Every coin has two 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LA Ireland در توییتر &quot;&quot;The youth can walk faster but the elder knows the  road.&quot; - African Proverb. #WednesdayWisdom… 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962" y="1690688"/>
            <a:ext cx="4436075" cy="433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The other side of the coin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might aging be a gift of joy, wonder, compassion, and hope?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Decline in energy gives us an opportunity to pause, to stop doing and allow our selves to be (this may or may not be welcome!)</a:t>
            </a:r>
          </a:p>
          <a:p>
            <a:r>
              <a:rPr lang="en-US" dirty="0"/>
              <a:t>The loss of vision gives us an opportunity to look within, to visit and revisit the places of meaning in our lives – there is always something to learn</a:t>
            </a:r>
          </a:p>
          <a:p>
            <a:r>
              <a:rPr lang="en-US" dirty="0"/>
              <a:t>The loss of hearing provides the opportunity for us to listen to God’s voice within.  “This is my beloved son in whom I am well pleased.”  </a:t>
            </a:r>
          </a:p>
          <a:p>
            <a:r>
              <a:rPr lang="en-US" dirty="0"/>
              <a:t>Our decline in memory for things in the moment allows us to notice what we do remember – joys, successes, disappointments, losses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When did I get old?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572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10515600" cy="500062"/>
          </a:xfrm>
        </p:spPr>
        <p:txBody>
          <a:bodyPr/>
          <a:lstStyle/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Diocese of Erie  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for the Protection of Children and Youth	         Priests Retirement Planning Seminar     November 12, 2020		 </a:t>
            </a: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5" name="Picture 4" descr="SEAL_RGB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47924"/>
            <a:ext cx="543697" cy="758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amond 5"/>
          <p:cNvSpPr/>
          <p:nvPr/>
        </p:nvSpPr>
        <p:spPr>
          <a:xfrm flipH="1" flipV="1">
            <a:off x="2734551" y="6351367"/>
            <a:ext cx="70434" cy="15240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 flipV="1">
            <a:off x="6487296" y="6339013"/>
            <a:ext cx="86497" cy="152399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10 Beautiful Portraits Of Elderly People Looking In A Mirror At Their  Younger Self. | Mirror photography, Reflection photography, Phot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88" y="1673900"/>
            <a:ext cx="6121658" cy="43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4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1390</Words>
  <Application>Microsoft Office PowerPoint</Application>
  <PresentationFormat>Widescreen</PresentationFormat>
  <Paragraphs>172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Priests Retirement Planning Seminar Diocese of Erie November 12, 2020  Dr. Gerry Tobin</vt:lpstr>
      <vt:lpstr>“Blest are your ears because they hear.” Mt.13:16</vt:lpstr>
      <vt:lpstr>What is old?</vt:lpstr>
      <vt:lpstr>PowerPoint Presentation</vt:lpstr>
      <vt:lpstr>Health</vt:lpstr>
      <vt:lpstr>Aging increases the risk of death!</vt:lpstr>
      <vt:lpstr>Every coin has two sides</vt:lpstr>
      <vt:lpstr>The other side of the coin</vt:lpstr>
      <vt:lpstr>When did I get old?</vt:lpstr>
      <vt:lpstr>Four phases of second-half of life development G. Cohen, MD, PhD</vt:lpstr>
      <vt:lpstr>Know Thyself </vt:lpstr>
      <vt:lpstr>What you can do for yourself</vt:lpstr>
      <vt:lpstr>Some good news!</vt:lpstr>
      <vt:lpstr>GratitudeHappinessHoliness</vt:lpstr>
      <vt:lpstr>PowerPoint Presentation</vt:lpstr>
      <vt:lpstr>One Last Wish…</vt:lpstr>
    </vt:vector>
  </TitlesOfParts>
  <Company>Mercyhurst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Tobin</dc:creator>
  <cp:lastModifiedBy>Maria Caulfield</cp:lastModifiedBy>
  <cp:revision>45</cp:revision>
  <cp:lastPrinted>2020-11-12T05:10:40Z</cp:lastPrinted>
  <dcterms:created xsi:type="dcterms:W3CDTF">2020-11-11T13:31:56Z</dcterms:created>
  <dcterms:modified xsi:type="dcterms:W3CDTF">2020-11-12T20:30:46Z</dcterms:modified>
</cp:coreProperties>
</file>